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11"/>
  </p:notesMasterIdLst>
  <p:sldIdLst>
    <p:sldId id="401" r:id="rId5"/>
    <p:sldId id="403" r:id="rId6"/>
    <p:sldId id="402" r:id="rId7"/>
    <p:sldId id="411" r:id="rId8"/>
    <p:sldId id="408" r:id="rId9"/>
    <p:sldId id="40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208" autoAdjust="0"/>
  </p:normalViewPr>
  <p:slideViewPr>
    <p:cSldViewPr snapToGrid="0">
      <p:cViewPr varScale="1">
        <p:scale>
          <a:sx n="66" d="100"/>
          <a:sy n="66" d="100"/>
        </p:scale>
        <p:origin x="668" y="44"/>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dirty="0"/>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p:txBody>
          <a:bodyPr>
            <a:normAutofit/>
          </a:bodyPr>
          <a:lstStyle/>
          <a:p>
            <a:pPr algn="ctr">
              <a:lnSpc>
                <a:spcPct val="107000"/>
              </a:lnSpc>
              <a:spcAft>
                <a:spcPts val="800"/>
              </a:spcAft>
            </a:pPr>
            <a:r>
              <a:rPr lang="en-IN" sz="5400" u="sng" dirty="0">
                <a:effectLst/>
                <a:latin typeface="Calibri" panose="020F0502020204030204" pitchFamily="34" charset="0"/>
                <a:ea typeface="Calibri" panose="020F0502020204030204" pitchFamily="34" charset="0"/>
                <a:cs typeface="Mangal" panose="02040503050203030202" pitchFamily="18" charset="0"/>
              </a:rPr>
              <a:t>Email Spam Classifier</a:t>
            </a:r>
            <a:endParaRPr lang="en-IN" sz="54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3" name="Subtitle 2">
            <a:extLst>
              <a:ext uri="{FF2B5EF4-FFF2-40B4-BE49-F238E27FC236}">
                <a16:creationId xmlns:a16="http://schemas.microsoft.com/office/drawing/2014/main" id="{EF5D29EF-CFED-41EF-9138-BE844655F339}"/>
              </a:ext>
            </a:extLst>
          </p:cNvPr>
          <p:cNvSpPr>
            <a:spLocks noGrp="1"/>
          </p:cNvSpPr>
          <p:nvPr>
            <p:ph type="subTitle" idx="1"/>
          </p:nvPr>
        </p:nvSpPr>
        <p:spPr>
          <a:xfrm>
            <a:off x="7860470" y="1674546"/>
            <a:ext cx="3920851" cy="3508908"/>
          </a:xfrm>
        </p:spPr>
        <p:txBody>
          <a:bodyPr/>
          <a:lstStyle/>
          <a:p>
            <a:pPr algn="ctr"/>
            <a:r>
              <a:rPr lang="en-US" dirty="0"/>
              <a:t>Amit Puri Goswami</a:t>
            </a:r>
          </a:p>
        </p:txBody>
      </p:sp>
    </p:spTree>
    <p:extLst>
      <p:ext uri="{BB962C8B-B14F-4D97-AF65-F5344CB8AC3E}">
        <p14:creationId xmlns:p14="http://schemas.microsoft.com/office/powerpoint/2010/main" val="2074766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p:txBody>
          <a:bodyPr/>
          <a:lstStyle/>
          <a:p>
            <a:r>
              <a:rPr lang="en-US" dirty="0"/>
              <a:t>Problem Statement</a:t>
            </a:r>
          </a:p>
        </p:txBody>
      </p:sp>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a:xfrm>
            <a:off x="838199" y="2643186"/>
            <a:ext cx="9855467" cy="3529014"/>
          </a:xfrm>
        </p:spPr>
        <p:txBody>
          <a:bodyPr>
            <a:normAutofit fontScale="92500" lnSpcReduction="20000"/>
          </a:bodyPr>
          <a:lstStyle/>
          <a:p>
            <a:pPr marL="457200" algn="just">
              <a:lnSpc>
                <a:spcPct val="107000"/>
              </a:lnSpc>
              <a:spcAft>
                <a:spcPts val="800"/>
              </a:spcAft>
            </a:pPr>
            <a:r>
              <a:rPr lang="en-IN" sz="2600" dirty="0">
                <a:effectLst/>
                <a:latin typeface="Calibri" panose="020F0502020204030204" pitchFamily="34" charset="0"/>
                <a:ea typeface="Calibri" panose="020F0502020204030204" pitchFamily="34" charset="0"/>
                <a:cs typeface="Mangal" panose="02040503050203030202" pitchFamily="18" charset="0"/>
              </a:rPr>
              <a:t>There are few mail which come with some malicious intentions and those may be dangerous for the user. These mails may harm the user and his system. These mails are classified as spam and are stored in a different folder called spam folder. The user need to check these mails sender properly and if found suitable then only open such mails or delete these mails without opening these as it may harm the computer system or the user by any way it can.  </a:t>
            </a:r>
          </a:p>
          <a:p>
            <a:pPr marL="457200" algn="just">
              <a:lnSpc>
                <a:spcPct val="107000"/>
              </a:lnSpc>
              <a:spcAft>
                <a:spcPts val="800"/>
              </a:spcAft>
            </a:pPr>
            <a:r>
              <a:rPr lang="en-IN" sz="2600" dirty="0">
                <a:effectLst/>
                <a:latin typeface="Calibri" panose="020F0502020204030204" pitchFamily="34" charset="0"/>
                <a:ea typeface="Calibri" panose="020F0502020204030204" pitchFamily="34" charset="0"/>
                <a:cs typeface="Mangal" panose="02040503050203030202" pitchFamily="18" charset="0"/>
              </a:rPr>
              <a:t>With the help of data available we need to build a model which can predict that whether the mail falls under spam category or not. </a:t>
            </a:r>
          </a:p>
          <a:p>
            <a:endParaRPr lang="en-US" sz="4400" dirty="0"/>
          </a:p>
        </p:txBody>
      </p:sp>
      <p:sp>
        <p:nvSpPr>
          <p:cNvPr id="26" name="Footer Placeholder 25">
            <a:extLst>
              <a:ext uri="{FF2B5EF4-FFF2-40B4-BE49-F238E27FC236}">
                <a16:creationId xmlns:a16="http://schemas.microsoft.com/office/drawing/2014/main" id="{0E469817-940E-4A7E-82D2-9FC9B4D3AA33}"/>
              </a:ext>
            </a:extLst>
          </p:cNvPr>
          <p:cNvSpPr>
            <a:spLocks noGrp="1"/>
          </p:cNvSpPr>
          <p:nvPr>
            <p:ph type="ftr" sz="quarter" idx="11"/>
          </p:nvPr>
        </p:nvSpPr>
        <p:spPr/>
        <p:txBody>
          <a:bodyPr/>
          <a:lstStyle/>
          <a:p>
            <a:pPr algn="l"/>
            <a:r>
              <a:rPr lang="en-US" dirty="0"/>
              <a:t>Presentation Title</a:t>
            </a:r>
          </a:p>
        </p:txBody>
      </p:sp>
    </p:spTree>
    <p:extLst>
      <p:ext uri="{BB962C8B-B14F-4D97-AF65-F5344CB8AC3E}">
        <p14:creationId xmlns:p14="http://schemas.microsoft.com/office/powerpoint/2010/main" val="191294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67F229A-48C3-4BE7-96EC-3C05DC7FB720}"/>
              </a:ext>
            </a:extLst>
          </p:cNvPr>
          <p:cNvSpPr>
            <a:spLocks noGrp="1"/>
          </p:cNvSpPr>
          <p:nvPr>
            <p:ph type="title"/>
          </p:nvPr>
        </p:nvSpPr>
        <p:spPr/>
        <p:txBody>
          <a:bodyPr/>
          <a:lstStyle/>
          <a:p>
            <a:r>
              <a:rPr lang="en-US" dirty="0"/>
              <a:t>Insight	</a:t>
            </a:r>
          </a:p>
        </p:txBody>
      </p:sp>
      <p:sp>
        <p:nvSpPr>
          <p:cNvPr id="11" name="Content Placeholder 10">
            <a:extLst>
              <a:ext uri="{FF2B5EF4-FFF2-40B4-BE49-F238E27FC236}">
                <a16:creationId xmlns:a16="http://schemas.microsoft.com/office/drawing/2014/main" id="{7041F48D-F184-4F9F-B5AC-F127F0898F39}"/>
              </a:ext>
            </a:extLst>
          </p:cNvPr>
          <p:cNvSpPr>
            <a:spLocks noGrp="1"/>
          </p:cNvSpPr>
          <p:nvPr>
            <p:ph sz="quarter" idx="13"/>
          </p:nvPr>
        </p:nvSpPr>
        <p:spPr/>
        <p:txBody>
          <a:bodyPr>
            <a:normAutofit/>
          </a:bodyPr>
          <a:lstStyle/>
          <a:p>
            <a:pPr marL="457200" algn="just">
              <a:lnSpc>
                <a:spcPct val="107000"/>
              </a:lnSpc>
              <a:spcAft>
                <a:spcPts val="800"/>
              </a:spcAft>
            </a:pPr>
            <a:r>
              <a:rPr lang="en-IN" sz="3200" dirty="0">
                <a:effectLst/>
                <a:latin typeface="Calibri" panose="020F0502020204030204" pitchFamily="34" charset="0"/>
                <a:ea typeface="Calibri" panose="020F0502020204030204" pitchFamily="34" charset="0"/>
                <a:cs typeface="Mangal" panose="02040503050203030202" pitchFamily="18" charset="0"/>
              </a:rPr>
              <a:t>We need to identify the category of email and if found spam then the same may be kept in spam folder in the email platfor</a:t>
            </a:r>
            <a:r>
              <a:rPr lang="en-IN" sz="3200" dirty="0">
                <a:latin typeface="Calibri" panose="020F0502020204030204" pitchFamily="34" charset="0"/>
                <a:ea typeface="Calibri" panose="020F0502020204030204" pitchFamily="34" charset="0"/>
                <a:cs typeface="Mangal" panose="02040503050203030202" pitchFamily="18" charset="0"/>
              </a:rPr>
              <a:t>m. </a:t>
            </a:r>
            <a:endParaRPr lang="en-IN" sz="32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12" name="Date Placeholder 11">
            <a:extLst>
              <a:ext uri="{FF2B5EF4-FFF2-40B4-BE49-F238E27FC236}">
                <a16:creationId xmlns:a16="http://schemas.microsoft.com/office/drawing/2014/main" id="{9C693BAD-6B4E-48AD-88BF-D933B374A1F1}"/>
              </a:ext>
            </a:extLst>
          </p:cNvPr>
          <p:cNvSpPr>
            <a:spLocks noGrp="1"/>
          </p:cNvSpPr>
          <p:nvPr>
            <p:ph type="dt" sz="half" idx="10"/>
          </p:nvPr>
        </p:nvSpPr>
        <p:spPr/>
        <p:txBody>
          <a:bodyPr/>
          <a:lstStyle/>
          <a:p>
            <a:r>
              <a:rPr lang="en-US" dirty="0"/>
              <a:t>9/3/20XX</a:t>
            </a:r>
          </a:p>
        </p:txBody>
      </p:sp>
      <p:sp>
        <p:nvSpPr>
          <p:cNvPr id="13" name="Footer Placeholder 12">
            <a:extLst>
              <a:ext uri="{FF2B5EF4-FFF2-40B4-BE49-F238E27FC236}">
                <a16:creationId xmlns:a16="http://schemas.microsoft.com/office/drawing/2014/main" id="{1B9E4CF7-70FB-40DF-BE47-6E5AE3154753}"/>
              </a:ext>
            </a:extLst>
          </p:cNvPr>
          <p:cNvSpPr>
            <a:spLocks noGrp="1"/>
          </p:cNvSpPr>
          <p:nvPr>
            <p:ph type="ftr" sz="quarter" idx="11"/>
          </p:nvPr>
        </p:nvSpPr>
        <p:spPr/>
        <p:txBody>
          <a:bodyPr/>
          <a:lstStyle/>
          <a:p>
            <a:r>
              <a:rPr lang="en-US" dirty="0"/>
              <a:t>Presentation Title</a:t>
            </a:r>
          </a:p>
        </p:txBody>
      </p:sp>
      <p:sp>
        <p:nvSpPr>
          <p:cNvPr id="14" name="Slide Number Placeholder 13">
            <a:extLst>
              <a:ext uri="{FF2B5EF4-FFF2-40B4-BE49-F238E27FC236}">
                <a16:creationId xmlns:a16="http://schemas.microsoft.com/office/drawing/2014/main" id="{C1EA167B-7079-4284-997F-7309C510B763}"/>
              </a:ext>
            </a:extLst>
          </p:cNvPr>
          <p:cNvSpPr>
            <a:spLocks noGrp="1"/>
          </p:cNvSpPr>
          <p:nvPr>
            <p:ph type="sldNum" sz="quarter" idx="12"/>
          </p:nvPr>
        </p:nvSpPr>
        <p:spPr/>
        <p:txBody>
          <a:bodyPr/>
          <a:lstStyle/>
          <a:p>
            <a:fld id="{B9713C8C-8E70-45D5-AE59-23E60168254E}" type="slidenum">
              <a:rPr lang="en-US" smtClean="0"/>
              <a:t>3</a:t>
            </a:fld>
            <a:endParaRPr lang="en-US" dirty="0"/>
          </a:p>
        </p:txBody>
      </p:sp>
    </p:spTree>
    <p:extLst>
      <p:ext uri="{BB962C8B-B14F-4D97-AF65-F5344CB8AC3E}">
        <p14:creationId xmlns:p14="http://schemas.microsoft.com/office/powerpoint/2010/main" val="2849151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p:txBody>
          <a:bodyPr/>
          <a:lstStyle/>
          <a:p>
            <a:r>
              <a:rPr lang="en-US" dirty="0"/>
              <a:t>EDA</a:t>
            </a:r>
          </a:p>
        </p:txBody>
      </p:sp>
      <p:sp>
        <p:nvSpPr>
          <p:cNvPr id="3" name="Subtitle 2">
            <a:extLst>
              <a:ext uri="{FF2B5EF4-FFF2-40B4-BE49-F238E27FC236}">
                <a16:creationId xmlns:a16="http://schemas.microsoft.com/office/drawing/2014/main" id="{EF5D29EF-CFED-41EF-9138-BE844655F339}"/>
              </a:ext>
            </a:extLst>
          </p:cNvPr>
          <p:cNvSpPr>
            <a:spLocks noGrp="1"/>
          </p:cNvSpPr>
          <p:nvPr>
            <p:ph type="subTitle" idx="1"/>
          </p:nvPr>
        </p:nvSpPr>
        <p:spPr>
          <a:xfrm>
            <a:off x="7036068" y="712268"/>
            <a:ext cx="4803006" cy="5688531"/>
          </a:xfrm>
        </p:spPr>
        <p:txBody>
          <a:bodyPr>
            <a:normAutofit/>
          </a:bodyPr>
          <a:lstStyle/>
          <a:p>
            <a:pPr marL="514350" indent="-514350" algn="ctr">
              <a:buAutoNum type="arabicPeriod"/>
            </a:pPr>
            <a:r>
              <a:rPr lang="en-US" dirty="0"/>
              <a:t>Seeing the length of email on histogram</a:t>
            </a:r>
          </a:p>
        </p:txBody>
      </p:sp>
    </p:spTree>
    <p:extLst>
      <p:ext uri="{BB962C8B-B14F-4D97-AF65-F5344CB8AC3E}">
        <p14:creationId xmlns:p14="http://schemas.microsoft.com/office/powerpoint/2010/main" val="634730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oman standing in front of rack of clothing">
            <a:extLst>
              <a:ext uri="{FF2B5EF4-FFF2-40B4-BE49-F238E27FC236}">
                <a16:creationId xmlns:a16="http://schemas.microsoft.com/office/drawing/2014/main" id="{7559ED0A-57D2-475A-80AA-FDDB6E882B4A}"/>
              </a:ext>
            </a:extLst>
          </p:cNvPr>
          <p:cNvPicPr>
            <a:picLocks noGrp="1" noChangeAspect="1"/>
          </p:cNvPicPr>
          <p:nvPr>
            <p:ph type="pic" sz="quarter" idx="13"/>
          </p:nvPr>
        </p:nvPicPr>
        <p:blipFill rotWithShape="1">
          <a:blip r:embed="rId2"/>
          <a:srcRect t="64" b="64"/>
          <a:stretch/>
        </p:blipFill>
        <p:spPr/>
      </p:pic>
      <p:pic>
        <p:nvPicPr>
          <p:cNvPr id="9" name="Picture Placeholder 8" descr="close up of hanging clothes and a purse">
            <a:extLst>
              <a:ext uri="{FF2B5EF4-FFF2-40B4-BE49-F238E27FC236}">
                <a16:creationId xmlns:a16="http://schemas.microsoft.com/office/drawing/2014/main" id="{24426D4C-56B2-463F-99F9-8F6C8EBBC003}"/>
              </a:ext>
            </a:extLst>
          </p:cNvPr>
          <p:cNvPicPr>
            <a:picLocks noGrp="1" noChangeAspect="1"/>
          </p:cNvPicPr>
          <p:nvPr>
            <p:ph type="pic" sz="quarter" idx="14"/>
          </p:nvPr>
        </p:nvPicPr>
        <p:blipFill rotWithShape="1">
          <a:blip r:embed="rId3"/>
          <a:srcRect t="15" b="15"/>
          <a:stretch/>
        </p:blipFill>
        <p:spPr/>
      </p:pic>
      <p:sp>
        <p:nvSpPr>
          <p:cNvPr id="4" name="Title 3">
            <a:extLst>
              <a:ext uri="{FF2B5EF4-FFF2-40B4-BE49-F238E27FC236}">
                <a16:creationId xmlns:a16="http://schemas.microsoft.com/office/drawing/2014/main" id="{80D2FA59-42D1-4596-BADF-65EE2EECB2F4}"/>
              </a:ext>
            </a:extLst>
          </p:cNvPr>
          <p:cNvSpPr>
            <a:spLocks noGrp="1"/>
          </p:cNvSpPr>
          <p:nvPr>
            <p:ph type="title"/>
          </p:nvPr>
        </p:nvSpPr>
        <p:spPr>
          <a:xfrm>
            <a:off x="6739128" y="365760"/>
            <a:ext cx="4617720" cy="924025"/>
          </a:xfrm>
        </p:spPr>
        <p:txBody>
          <a:bodyPr/>
          <a:lstStyle/>
          <a:p>
            <a:r>
              <a:rPr lang="en-US" dirty="0"/>
              <a:t>Summary</a:t>
            </a:r>
          </a:p>
        </p:txBody>
      </p:sp>
      <p:sp>
        <p:nvSpPr>
          <p:cNvPr id="5" name="Content Placeholder 4">
            <a:extLst>
              <a:ext uri="{FF2B5EF4-FFF2-40B4-BE49-F238E27FC236}">
                <a16:creationId xmlns:a16="http://schemas.microsoft.com/office/drawing/2014/main" id="{708C1B7C-03BA-4C6C-B759-6DAB6A63B451}"/>
              </a:ext>
            </a:extLst>
          </p:cNvPr>
          <p:cNvSpPr>
            <a:spLocks noGrp="1"/>
          </p:cNvSpPr>
          <p:nvPr>
            <p:ph idx="1"/>
          </p:nvPr>
        </p:nvSpPr>
        <p:spPr>
          <a:xfrm>
            <a:off x="5876536" y="1540042"/>
            <a:ext cx="5480312" cy="4641302"/>
          </a:xfrm>
        </p:spPr>
        <p:txBody>
          <a:bodyPr>
            <a:normAutofit/>
          </a:bodyPr>
          <a:lstStyle/>
          <a:p>
            <a:pPr indent="457200">
              <a:lnSpc>
                <a:spcPct val="107000"/>
              </a:lnSpc>
              <a:spcAft>
                <a:spcPts val="800"/>
              </a:spcAft>
            </a:pPr>
            <a:r>
              <a:rPr lang="en-IN" sz="1800" dirty="0">
                <a:effectLst/>
                <a:latin typeface="Calibri" panose="020F0502020204030204" pitchFamily="34" charset="0"/>
                <a:ea typeface="Calibri" panose="020F0502020204030204" pitchFamily="34" charset="0"/>
                <a:cs typeface="Mangal" panose="02040503050203030202" pitchFamily="18" charset="0"/>
              </a:rPr>
              <a:t>Algorithms used are</a:t>
            </a:r>
          </a:p>
          <a:p>
            <a:pPr marL="342900" lvl="0" indent="-342900">
              <a:lnSpc>
                <a:spcPct val="107000"/>
              </a:lnSpc>
              <a:buFont typeface="+mj-lt"/>
              <a:buAutoNum type="arabicPeriod"/>
            </a:pPr>
            <a:r>
              <a:rPr lang="en-IN" sz="1800" dirty="0" err="1">
                <a:effectLst/>
                <a:latin typeface="Calibri" panose="020F0502020204030204" pitchFamily="34" charset="0"/>
                <a:ea typeface="Calibri" panose="020F0502020204030204" pitchFamily="34" charset="0"/>
                <a:cs typeface="Mangal" panose="02040503050203030202" pitchFamily="18" charset="0"/>
              </a:rPr>
              <a:t>MultinomialNB</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buSzPts val="1000"/>
              <a:tabLst>
                <a:tab pos="457200" algn="l"/>
              </a:tabLst>
            </a:pPr>
            <a:r>
              <a:rPr lang="en-IN" sz="2800" dirty="0">
                <a:effectLst/>
                <a:latin typeface="Calibri" panose="020F0502020204030204" pitchFamily="34" charset="0"/>
                <a:ea typeface="Calibri" panose="020F0502020204030204" pitchFamily="34" charset="0"/>
                <a:cs typeface="Mangal" panose="02040503050203030202" pitchFamily="18" charset="0"/>
              </a:rPr>
              <a:t>After running and evaluating </a:t>
            </a:r>
            <a:r>
              <a:rPr lang="en-IN" sz="2800" dirty="0" err="1">
                <a:effectLst/>
                <a:latin typeface="Calibri" panose="020F0502020204030204" pitchFamily="34" charset="0"/>
                <a:ea typeface="Calibri" panose="020F0502020204030204" pitchFamily="34" charset="0"/>
                <a:cs typeface="Mangal" panose="02040503050203030202" pitchFamily="18" charset="0"/>
              </a:rPr>
              <a:t>MultinomialNB</a:t>
            </a:r>
            <a:r>
              <a:rPr lang="en-IN" sz="2800" dirty="0">
                <a:effectLst/>
                <a:latin typeface="Calibri" panose="020F0502020204030204" pitchFamily="34" charset="0"/>
                <a:ea typeface="Calibri" panose="020F0502020204030204" pitchFamily="34" charset="0"/>
                <a:cs typeface="Mangal" panose="02040503050203030202" pitchFamily="18" charset="0"/>
              </a:rPr>
              <a:t>  is found to be the best model with 99% accuracy.</a:t>
            </a:r>
          </a:p>
          <a:p>
            <a:pPr marL="342900" lvl="0" indent="-342900" algn="just">
              <a:lnSpc>
                <a:spcPct val="107000"/>
              </a:lnSpc>
              <a:spcAft>
                <a:spcPts val="800"/>
              </a:spcAft>
              <a:buSzPts val="1000"/>
              <a:buFont typeface="Symbol" panose="05050102010706020507" pitchFamily="18" charset="2"/>
              <a:buChar char=""/>
              <a:tabLst>
                <a:tab pos="457200" algn="l"/>
              </a:tabLst>
            </a:pPr>
            <a:endPar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endParaRPr lang="en-IN" sz="2800" dirty="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US" sz="1800" dirty="0"/>
          </a:p>
        </p:txBody>
      </p:sp>
      <p:sp>
        <p:nvSpPr>
          <p:cNvPr id="10" name="Footer Placeholder 9">
            <a:extLst>
              <a:ext uri="{FF2B5EF4-FFF2-40B4-BE49-F238E27FC236}">
                <a16:creationId xmlns:a16="http://schemas.microsoft.com/office/drawing/2014/main" id="{8751E420-B483-4040-8E33-A32E82D74E33}"/>
              </a:ext>
            </a:extLst>
          </p:cNvPr>
          <p:cNvSpPr>
            <a:spLocks noGrp="1"/>
          </p:cNvSpPr>
          <p:nvPr>
            <p:ph type="ftr" sz="quarter" idx="11"/>
          </p:nvPr>
        </p:nvSpPr>
        <p:spPr/>
        <p:txBody>
          <a:bodyPr/>
          <a:lstStyle/>
          <a:p>
            <a:pPr algn="l"/>
            <a:r>
              <a:rPr lang="en-US" dirty="0"/>
              <a:t>Presentation Title</a:t>
            </a:r>
          </a:p>
        </p:txBody>
      </p:sp>
      <p:sp>
        <p:nvSpPr>
          <p:cNvPr id="11" name="Slide Number Placeholder 10">
            <a:extLst>
              <a:ext uri="{FF2B5EF4-FFF2-40B4-BE49-F238E27FC236}">
                <a16:creationId xmlns:a16="http://schemas.microsoft.com/office/drawing/2014/main" id="{A720F25F-904B-4AA2-9CB6-69411308A123}"/>
              </a:ext>
            </a:extLst>
          </p:cNvPr>
          <p:cNvSpPr>
            <a:spLocks noGrp="1"/>
          </p:cNvSpPr>
          <p:nvPr>
            <p:ph type="sldNum" sz="quarter" idx="12"/>
          </p:nvPr>
        </p:nvSpPr>
        <p:spPr/>
        <p:txBody>
          <a:bodyPr/>
          <a:lstStyle/>
          <a:p>
            <a:fld id="{B9713C8C-8E70-45D5-AE59-23E60168254E}" type="slidenum">
              <a:rPr lang="en-US" smtClean="0"/>
              <a:t>5</a:t>
            </a:fld>
            <a:endParaRPr lang="en-US" dirty="0"/>
          </a:p>
        </p:txBody>
      </p:sp>
    </p:spTree>
    <p:extLst>
      <p:ext uri="{BB962C8B-B14F-4D97-AF65-F5344CB8AC3E}">
        <p14:creationId xmlns:p14="http://schemas.microsoft.com/office/powerpoint/2010/main" val="3958427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woman dressing mannequin ">
            <a:extLst>
              <a:ext uri="{FF2B5EF4-FFF2-40B4-BE49-F238E27FC236}">
                <a16:creationId xmlns:a16="http://schemas.microsoft.com/office/drawing/2014/main" id="{C0AA5E5B-9A0B-4837-9008-6B83089C194E}"/>
              </a:ext>
            </a:extLst>
          </p:cNvPr>
          <p:cNvPicPr>
            <a:picLocks noGrp="1" noChangeAspect="1"/>
          </p:cNvPicPr>
          <p:nvPr>
            <p:ph type="pic" sz="quarter" idx="16"/>
          </p:nvPr>
        </p:nvPicPr>
        <p:blipFill rotWithShape="1">
          <a:blip r:embed="rId2"/>
          <a:srcRect t="37" b="37"/>
          <a:stretch/>
        </p:blipFill>
        <p:spPr/>
      </p:pic>
      <p:pic>
        <p:nvPicPr>
          <p:cNvPr id="23" name="Picture Placeholder 22" descr="close up of hanging clothes">
            <a:extLst>
              <a:ext uri="{FF2B5EF4-FFF2-40B4-BE49-F238E27FC236}">
                <a16:creationId xmlns:a16="http://schemas.microsoft.com/office/drawing/2014/main" id="{D98BD80F-ADD8-4A4B-93EA-5B25442FD2F9}"/>
              </a:ext>
            </a:extLst>
          </p:cNvPr>
          <p:cNvPicPr>
            <a:picLocks noGrp="1" noChangeAspect="1"/>
          </p:cNvPicPr>
          <p:nvPr>
            <p:ph type="pic" sz="quarter" idx="17"/>
          </p:nvPr>
        </p:nvPicPr>
        <p:blipFill rotWithShape="1">
          <a:blip r:embed="rId3"/>
          <a:srcRect t="42" b="42"/>
          <a:stretch/>
        </p:blipFill>
        <p:spPr/>
      </p:pic>
      <p:sp>
        <p:nvSpPr>
          <p:cNvPr id="4" name="Title 3">
            <a:extLst>
              <a:ext uri="{FF2B5EF4-FFF2-40B4-BE49-F238E27FC236}">
                <a16:creationId xmlns:a16="http://schemas.microsoft.com/office/drawing/2014/main" id="{8CA6E381-7CDD-4999-B9C7-CD31E749FD95}"/>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BCDB3C5E-E520-4B9D-8574-178AD4C9F286}"/>
              </a:ext>
            </a:extLst>
          </p:cNvPr>
          <p:cNvSpPr>
            <a:spLocks noGrp="1"/>
          </p:cNvSpPr>
          <p:nvPr>
            <p:ph type="body" sz="quarter" idx="13"/>
          </p:nvPr>
        </p:nvSpPr>
        <p:spPr/>
        <p:txBody>
          <a:bodyPr/>
          <a:lstStyle/>
          <a:p>
            <a:r>
              <a:rPr lang="en-US" dirty="0"/>
              <a:t>AMIT PURI GOSWAMI</a:t>
            </a:r>
          </a:p>
          <a:p>
            <a:endParaRPr lang="en-US" dirty="0"/>
          </a:p>
        </p:txBody>
      </p:sp>
      <p:sp>
        <p:nvSpPr>
          <p:cNvPr id="10" name="Text Placeholder 9">
            <a:extLst>
              <a:ext uri="{FF2B5EF4-FFF2-40B4-BE49-F238E27FC236}">
                <a16:creationId xmlns:a16="http://schemas.microsoft.com/office/drawing/2014/main" id="{4C8B0F30-95FD-437A-9D9B-F937C36E9C85}"/>
              </a:ext>
            </a:extLst>
          </p:cNvPr>
          <p:cNvSpPr>
            <a:spLocks noGrp="1"/>
          </p:cNvSpPr>
          <p:nvPr>
            <p:ph type="body" sz="quarter" idx="14"/>
          </p:nvPr>
        </p:nvSpPr>
        <p:spPr/>
        <p:txBody>
          <a:bodyPr/>
          <a:lstStyle/>
          <a:p>
            <a:r>
              <a:rPr lang="en-US" dirty="0"/>
              <a:t>AMITG_SMART@YAHOO.COM</a:t>
            </a:r>
          </a:p>
          <a:p>
            <a:endParaRPr lang="en-US" dirty="0"/>
          </a:p>
        </p:txBody>
      </p:sp>
      <p:sp>
        <p:nvSpPr>
          <p:cNvPr id="11" name="Text Placeholder 10">
            <a:extLst>
              <a:ext uri="{FF2B5EF4-FFF2-40B4-BE49-F238E27FC236}">
                <a16:creationId xmlns:a16="http://schemas.microsoft.com/office/drawing/2014/main" id="{161A06CA-0B70-4C53-BE9B-665816B036B6}"/>
              </a:ext>
            </a:extLst>
          </p:cNvPr>
          <p:cNvSpPr>
            <a:spLocks noGrp="1"/>
          </p:cNvSpPr>
          <p:nvPr>
            <p:ph type="body" sz="quarter" idx="15"/>
          </p:nvPr>
        </p:nvSpPr>
        <p:spPr/>
        <p:txBody>
          <a:bodyPr/>
          <a:lstStyle/>
          <a:p>
            <a:r>
              <a:rPr lang="en-US" dirty="0"/>
              <a:t>Internship 30</a:t>
            </a:r>
          </a:p>
          <a:p>
            <a:endParaRPr lang="en-US" dirty="0"/>
          </a:p>
        </p:txBody>
      </p:sp>
    </p:spTree>
    <p:extLst>
      <p:ext uri="{BB962C8B-B14F-4D97-AF65-F5344CB8AC3E}">
        <p14:creationId xmlns:p14="http://schemas.microsoft.com/office/powerpoint/2010/main" val="2420767862"/>
      </p:ext>
    </p:extLst>
  </p:cSld>
  <p:clrMapOvr>
    <a:masterClrMapping/>
  </p:clrMapOvr>
</p:sld>
</file>

<file path=ppt/theme/theme1.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DCE9DA-F7FD-45FA-83B7-D9813A44258A}">
  <ds:schemaRefs>
    <ds:schemaRef ds:uri="http://schemas.microsoft.com/sharepoint/v3/contenttype/forms"/>
  </ds:schemaRefs>
</ds:datastoreItem>
</file>

<file path=customXml/itemProps2.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Brush presentation</Template>
  <TotalTime>35</TotalTime>
  <Words>202</Words>
  <Application>Microsoft Office PowerPoint</Application>
  <PresentationFormat>Widescreen</PresentationFormat>
  <Paragraphs>24</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Century Gothic</vt:lpstr>
      <vt:lpstr>Elephant</vt:lpstr>
      <vt:lpstr>Symbol</vt:lpstr>
      <vt:lpstr>Times New Roman</vt:lpstr>
      <vt:lpstr>Brush</vt:lpstr>
      <vt:lpstr>Email Spam Classifier</vt:lpstr>
      <vt:lpstr>Problem Statement</vt:lpstr>
      <vt:lpstr>Insight </vt:lpstr>
      <vt:lpstr>EDA</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Analysis</dc:title>
  <dc:creator>AMIT PURI GOSWAMI</dc:creator>
  <cp:lastModifiedBy>AMIT PURI GOSWAMI</cp:lastModifiedBy>
  <cp:revision>25</cp:revision>
  <dcterms:created xsi:type="dcterms:W3CDTF">2022-09-27T17:57:43Z</dcterms:created>
  <dcterms:modified xsi:type="dcterms:W3CDTF">2023-01-06T17:42:24Z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